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7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0" r:id="rId14"/>
    <p:sldId id="273" r:id="rId15"/>
    <p:sldId id="267" r:id="rId16"/>
    <p:sldId id="271" r:id="rId17"/>
    <p:sldId id="268" r:id="rId18"/>
    <p:sldId id="26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3AB93-1E93-4798-A007-46A1DBCEE0EA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E5038-7460-434F-818A-3F6E02CDB62B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3AB93-1E93-4798-A007-46A1DBCEE0EA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E5038-7460-434F-818A-3F6E02CDB6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3AB93-1E93-4798-A007-46A1DBCEE0EA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E5038-7460-434F-818A-3F6E02CDB6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3AB93-1E93-4798-A007-46A1DBCEE0EA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E5038-7460-434F-818A-3F6E02CDB6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3AB93-1E93-4798-A007-46A1DBCEE0EA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E5038-7460-434F-818A-3F6E02CDB62B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3AB93-1E93-4798-A007-46A1DBCEE0EA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E5038-7460-434F-818A-3F6E02CDB6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3AB93-1E93-4798-A007-46A1DBCEE0EA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E5038-7460-434F-818A-3F6E02CDB62B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3AB93-1E93-4798-A007-46A1DBCEE0EA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E5038-7460-434F-818A-3F6E02CDB6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3AB93-1E93-4798-A007-46A1DBCEE0EA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E5038-7460-434F-818A-3F6E02CDB6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3AB93-1E93-4798-A007-46A1DBCEE0EA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E5038-7460-434F-818A-3F6E02CDB62B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3AB93-1E93-4798-A007-46A1DBCEE0EA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E5038-7460-434F-818A-3F6E02CDB6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DE3AB93-1E93-4798-A007-46A1DBCEE0EA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2D3E5038-7460-434F-818A-3F6E02CDB62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6590" y="1700808"/>
            <a:ext cx="5976664" cy="2894161"/>
          </a:xfrm>
        </p:spPr>
        <p:txBody>
          <a:bodyPr/>
          <a:lstStyle/>
          <a:p>
            <a:pPr algn="ctr"/>
            <a:r>
              <a:rPr lang="ru-RU" sz="4000" dirty="0"/>
              <a:t>урок- игра по повести </a:t>
            </a:r>
            <a:r>
              <a:rPr lang="ru-RU" sz="4000" dirty="0" smtClean="0"/>
              <a:t>(роману) </a:t>
            </a:r>
            <a:r>
              <a:rPr lang="ru-RU" sz="4000" dirty="0" err="1" smtClean="0"/>
              <a:t>А.С.Пушкина</a:t>
            </a:r>
            <a:r>
              <a:rPr lang="ru-RU" sz="4000" dirty="0" smtClean="0"/>
              <a:t> </a:t>
            </a:r>
            <a:br>
              <a:rPr lang="ru-RU" sz="4000" dirty="0" smtClean="0"/>
            </a:br>
            <a:r>
              <a:rPr lang="ru-RU" sz="4000" dirty="0" smtClean="0"/>
              <a:t>«</a:t>
            </a:r>
            <a:r>
              <a:rPr lang="ru-RU" sz="4000" dirty="0"/>
              <a:t>Капитанская дочка»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362" y="1340768"/>
            <a:ext cx="3048000" cy="404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0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990600"/>
          </a:xfrm>
        </p:spPr>
        <p:txBody>
          <a:bodyPr>
            <a:noAutofit/>
          </a:bodyPr>
          <a:lstStyle/>
          <a:p>
            <a:pPr algn="just"/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 задание. Давайте 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вспомним страницы повести. Какие эпизоды из повести изображены на этих иллюстрациях.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001416"/>
            <a:ext cx="3428014" cy="44164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88840"/>
            <a:ext cx="3600857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6292818"/>
              </p:ext>
            </p:extLst>
          </p:nvPr>
        </p:nvGraphicFramePr>
        <p:xfrm>
          <a:off x="107504" y="692696"/>
          <a:ext cx="8776948" cy="522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432"/>
                <a:gridCol w="4888516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 задание. Блиц – опрос. 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 команда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 команда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1.Имя и отчество отца Гринева? (Андрей Петрович)</a:t>
                      </a:r>
                    </a:p>
                    <a:p>
                      <a:r>
                        <a:rPr lang="ru-RU" dirty="0" smtClean="0"/>
                        <a:t>2.  Сыну был пожалован в дядьки кто? (стремянный Савельич)</a:t>
                      </a:r>
                    </a:p>
                    <a:p>
                      <a:r>
                        <a:rPr lang="ru-RU" dirty="0" smtClean="0"/>
                        <a:t>3.  Выучился Петруша грамоте, на каком году? (на 12 –м)</a:t>
                      </a:r>
                    </a:p>
                    <a:p>
                      <a:r>
                        <a:rPr lang="ru-RU" dirty="0" smtClean="0"/>
                        <a:t>4.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Был нанят француз? (</a:t>
                      </a:r>
                      <a:r>
                        <a:rPr lang="ru-RU" dirty="0" err="1" smtClean="0"/>
                        <a:t>мосьё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Бопре</a:t>
                      </a:r>
                      <a:r>
                        <a:rPr lang="ru-RU" dirty="0" smtClean="0"/>
                        <a:t>).</a:t>
                      </a:r>
                    </a:p>
                    <a:p>
                      <a:r>
                        <a:rPr lang="ru-RU" dirty="0" smtClean="0"/>
                        <a:t>5.</a:t>
                      </a:r>
                      <a:r>
                        <a:rPr lang="ru-RU" baseline="0" dirty="0" smtClean="0"/>
                        <a:t> Продолжите: «Петруша в Петербург не поедет. Чему научится он, служа в Петербурге?» (Мотать да повесничать? Нет, пускай послужит он в армии… да понюхает пороху, да будет солдат, а не шаматон)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Швабрин сказал Гринёву:</a:t>
                      </a:r>
                      <a:r>
                        <a:rPr lang="ru-RU" baseline="0" dirty="0" smtClean="0"/>
                        <a:t> «</a:t>
                      </a:r>
                      <a:r>
                        <a:rPr lang="ru-RU" dirty="0" smtClean="0"/>
                        <a:t>Ежели хочешь, чтоб Маша Миронова ходила к тебе в сумерки, то вместо стишков подари ей …»? (пару серёг)</a:t>
                      </a:r>
                    </a:p>
                    <a:p>
                      <a:r>
                        <a:rPr lang="ru-RU" dirty="0" smtClean="0"/>
                        <a:t>2.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Генерал Р писал:</a:t>
                      </a:r>
                      <a:r>
                        <a:rPr lang="ru-RU" baseline="0" dirty="0" smtClean="0"/>
                        <a:t> «</a:t>
                      </a:r>
                      <a:r>
                        <a:rPr lang="ru-RU" dirty="0" smtClean="0"/>
                        <a:t>извещаю Вас, что убежавший из-под караула донской казак</a:t>
                      </a:r>
                      <a:r>
                        <a:rPr lang="ru-RU" baseline="0" dirty="0" smtClean="0"/>
                        <a:t> …»</a:t>
                      </a:r>
                      <a:r>
                        <a:rPr lang="ru-RU" dirty="0" smtClean="0"/>
                        <a:t>? (Емельян Пугачев)</a:t>
                      </a:r>
                    </a:p>
                    <a:p>
                      <a:r>
                        <a:rPr lang="ru-RU" dirty="0" smtClean="0"/>
                        <a:t>3.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Закончите слова Ивана Кузьмича в день приступа: «Что вы, ребятушки, стоите?… Умирать так, умирать: (дело служивое)».</a:t>
                      </a:r>
                    </a:p>
                    <a:p>
                      <a:r>
                        <a:rPr lang="ru-RU" dirty="0" smtClean="0"/>
                        <a:t>4. О ком идет речь?» Сидел под образами в красном кафтане, в высокой шапке и важно </a:t>
                      </a:r>
                      <a:r>
                        <a:rPr lang="ru-RU" dirty="0" err="1" smtClean="0"/>
                        <a:t>подбочась</a:t>
                      </a:r>
                      <a:r>
                        <a:rPr lang="ru-RU" dirty="0" smtClean="0"/>
                        <a:t>?» (Пугачев).</a:t>
                      </a:r>
                    </a:p>
                    <a:p>
                      <a:r>
                        <a:rPr lang="ru-RU" dirty="0" smtClean="0"/>
                        <a:t>5. Война под предводительством Е. Пугачева закончилась. Что стало с Пугачевым? (Казнили)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03648" y="6237312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1 балл за каждый правильный ответ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959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9022801"/>
              </p:ext>
            </p:extLst>
          </p:nvPr>
        </p:nvGraphicFramePr>
        <p:xfrm>
          <a:off x="539552" y="980728"/>
          <a:ext cx="822960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4 задание. Ответьте</a:t>
                      </a:r>
                      <a:r>
                        <a:rPr lang="ru-RU" sz="2400" baseline="0" dirty="0" smtClean="0"/>
                        <a:t> и докажите.</a:t>
                      </a:r>
                      <a:endParaRPr lang="ru-RU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 команда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2 команда</a:t>
                      </a:r>
                      <a:endParaRPr lang="ru-RU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Можно ли назвать «Капитанскую дочку» бытовым романом, т. е. романом, который показывает общий уклад жизни, повседневную жизнь.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Можно ли назвать «Капитанскую дочку»</a:t>
                      </a:r>
                      <a:r>
                        <a:rPr lang="ru-RU" sz="2400" baseline="0" dirty="0" smtClean="0"/>
                        <a:t> историческим романом?</a:t>
                      </a:r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166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7358529"/>
              </p:ext>
            </p:extLst>
          </p:nvPr>
        </p:nvGraphicFramePr>
        <p:xfrm>
          <a:off x="251520" y="980728"/>
          <a:ext cx="8784976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488"/>
                <a:gridCol w="4392488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5 задание. Анализ образов.</a:t>
                      </a:r>
                      <a:endParaRPr lang="ru-RU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 команда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2 команда</a:t>
                      </a:r>
                      <a:endParaRPr lang="ru-RU" sz="2400" b="1" dirty="0"/>
                    </a:p>
                  </a:txBody>
                  <a:tcPr/>
                </a:tc>
              </a:tr>
              <a:tr h="177860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Посмотрите отрывок из фильма «Капитанская дочка».</a:t>
                      </a:r>
                    </a:p>
                    <a:p>
                      <a:r>
                        <a:rPr lang="ru-RU" sz="2400" dirty="0" smtClean="0"/>
                        <a:t>Проанализируйте, как ведёт себя Пётр Гринёв.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Посмотрите отрывок из фильма «Капитанская дочка».</a:t>
                      </a:r>
                    </a:p>
                    <a:p>
                      <a:r>
                        <a:rPr lang="ru-RU" sz="2400" dirty="0" smtClean="0"/>
                        <a:t>Проанализируйте, как ведёт себя Емельян Пугачёв. </a:t>
                      </a:r>
                    </a:p>
                    <a:p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89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227198241511_Trim (convert-video-online.com)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764704"/>
            <a:ext cx="8568952" cy="4752529"/>
          </a:xfrm>
        </p:spPr>
      </p:pic>
    </p:spTree>
    <p:extLst>
      <p:ext uri="{BB962C8B-B14F-4D97-AF65-F5344CB8AC3E}">
        <p14:creationId xmlns:p14="http://schemas.microsoft.com/office/powerpoint/2010/main" val="153605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7670183"/>
              </p:ext>
            </p:extLst>
          </p:nvPr>
        </p:nvGraphicFramePr>
        <p:xfrm>
          <a:off x="467544" y="1052736"/>
          <a:ext cx="8229600" cy="32398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6 задание. Отгадайте,</a:t>
                      </a:r>
                      <a:r>
                        <a:rPr lang="ru-RU" sz="2400" baseline="0" dirty="0" smtClean="0"/>
                        <a:t> о ком речь.</a:t>
                      </a:r>
                      <a:endParaRPr lang="ru-RU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 команда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2 команда</a:t>
                      </a:r>
                      <a:endParaRPr lang="ru-RU" sz="2400" b="1" dirty="0"/>
                    </a:p>
                  </a:txBody>
                  <a:tcPr/>
                </a:tc>
              </a:tr>
              <a:tr h="232548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dirty="0" smtClean="0"/>
                        <a:t>Она была в белом утреннем платье, в ночном чепце и в душегрейке. Ей казалось лет сорок. Лицо ее, полное и румяное, выражало важность и спокойствие, а голубые глаза и легкая улыбка имели прелесть неизъяснимую…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… старался по почерку угадать расположение духа, в котором писано было письмо; наконец решил его распечатать и с первых строк увидел, что всё дело пошло к чёрту.</a:t>
                      </a:r>
                    </a:p>
                    <a:p>
                      <a:pPr marL="342900" indent="-342900">
                        <a:buAutoNum type="arabicPeriod"/>
                      </a:pP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331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692696"/>
            <a:ext cx="8229600" cy="487680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7 задание. Как известно, Гринёв был арестован, обвинён в государственной измене и предстал перед Следственной комиссией. Разбирательство носило чрезвычайно суровый характер. Мы проведем символический судебный процесс. На воображаемом заседании суда выступят: обвинение, защита. Чьи доводы окажутся более весомыми? Осужден или оправдан, будет поручик Гринёв?</a:t>
            </a:r>
          </a:p>
          <a:p>
            <a:pPr marL="0" indent="0">
              <a:buNone/>
            </a:pPr>
            <a:r>
              <a:rPr lang="ru-RU" dirty="0" smtClean="0"/>
              <a:t>1-ая команда-прокурор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2-я команда-защитник 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222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764704"/>
            <a:ext cx="8229600" cy="4876800"/>
          </a:xfrm>
        </p:spPr>
        <p:txBody>
          <a:bodyPr/>
          <a:lstStyle/>
          <a:p>
            <a:pPr marL="0" indent="0" algn="just">
              <a:buNone/>
            </a:pPr>
            <a:r>
              <a:rPr lang="ru-RU" sz="2800" b="1" dirty="0" smtClean="0"/>
              <a:t>Итоги урока. </a:t>
            </a:r>
          </a:p>
          <a:p>
            <a:pPr marL="0" indent="0" algn="just">
              <a:buNone/>
            </a:pPr>
            <a:r>
              <a:rPr lang="ru-RU" sz="2800" dirty="0" smtClean="0"/>
              <a:t>Почему </a:t>
            </a:r>
            <a:r>
              <a:rPr lang="ru-RU" sz="2800" dirty="0"/>
              <a:t>произведение о далеких событиях, о людях 18 века, и теперь читается с неослабевающим интересом</a:t>
            </a:r>
            <a:r>
              <a:rPr lang="ru-RU" sz="2800" dirty="0" smtClean="0"/>
              <a:t>?</a:t>
            </a:r>
          </a:p>
          <a:p>
            <a:pPr marL="0" indent="0" algn="just">
              <a:buNone/>
            </a:pPr>
            <a:r>
              <a:rPr lang="ru-RU" sz="2800" dirty="0"/>
              <a:t>(Повесть преподносит нам нравственные уроки, которые остаются в нашей памяти на всю жизнь. Главные герои Пушкина учат нас тому, как поступать в сложных жизненных ситуациях, не теряя человеческого достоинства, не нарушая кодекса чести</a:t>
            </a:r>
            <a:r>
              <a:rPr lang="ru-RU" sz="2800" dirty="0" smtClean="0"/>
              <a:t>.)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504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906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Итоги урока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Подсчет баллов-жетонов у каждой команды.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За </a:t>
            </a:r>
            <a:r>
              <a:rPr lang="ru-RU" dirty="0"/>
              <a:t>работу на уроке можно поставить следующие оценки:</a:t>
            </a:r>
          </a:p>
          <a:p>
            <a:pPr marL="0" indent="0">
              <a:buNone/>
            </a:pPr>
            <a:r>
              <a:rPr lang="ru-RU" dirty="0"/>
              <a:t>«5» за активное участие в обсуждении и анализ текста____________.</a:t>
            </a:r>
          </a:p>
          <a:p>
            <a:pPr marL="0" indent="0">
              <a:buNone/>
            </a:pPr>
            <a:r>
              <a:rPr lang="ru-RU" dirty="0"/>
              <a:t>«4» за участие в обсуждении _______.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Запишите домашнее задание. Вам нужно </a:t>
            </a:r>
            <a:r>
              <a:rPr lang="ru-RU" dirty="0" smtClean="0"/>
              <a:t>письменно ответить на вопрос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«Почему произведение названо «Капитанская дочка»?           </a:t>
            </a:r>
          </a:p>
          <a:p>
            <a:pPr marL="0" indent="0">
              <a:buNone/>
            </a:pPr>
            <a:r>
              <a:rPr lang="ru-RU" dirty="0"/>
              <a:t>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91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26469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b="1" dirty="0" smtClean="0"/>
              <a:t>Цель </a:t>
            </a:r>
            <a:r>
              <a:rPr lang="ru-RU" b="1" dirty="0"/>
              <a:t>урока</a:t>
            </a:r>
            <a:r>
              <a:rPr lang="ru-RU" dirty="0" smtClean="0"/>
              <a:t>: обобщить знания учащихся по повести (роману) «Капитанская дочка».</a:t>
            </a:r>
          </a:p>
          <a:p>
            <a:pPr marL="0" indent="0">
              <a:buNone/>
            </a:pPr>
            <a:r>
              <a:rPr lang="ru-RU" b="1" dirty="0" smtClean="0"/>
              <a:t>Задачи: </a:t>
            </a:r>
          </a:p>
          <a:p>
            <a:pPr marL="0" indent="0">
              <a:buNone/>
            </a:pPr>
            <a:r>
              <a:rPr lang="ru-RU" b="1" dirty="0"/>
              <a:t>Образовательные</a:t>
            </a:r>
            <a:r>
              <a:rPr lang="ru-RU" b="1" dirty="0" smtClean="0"/>
              <a:t>:</a:t>
            </a:r>
            <a:endParaRPr lang="ru-RU" b="1" dirty="0"/>
          </a:p>
          <a:p>
            <a:r>
              <a:rPr lang="ru-RU" dirty="0" smtClean="0"/>
              <a:t>проверить </a:t>
            </a:r>
            <a:r>
              <a:rPr lang="ru-RU" dirty="0"/>
              <a:t>знание текста романа «Капитанская дочка», освоение учащимися художественного «пространства» </a:t>
            </a:r>
            <a:r>
              <a:rPr lang="ru-RU" dirty="0" smtClean="0"/>
              <a:t>произведения.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b="1" dirty="0"/>
              <a:t>Развивающие:</a:t>
            </a:r>
          </a:p>
          <a:p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/>
              <a:t>развивать творческие способности </a:t>
            </a:r>
            <a:r>
              <a:rPr lang="ru-RU" dirty="0" smtClean="0"/>
              <a:t>учащихся, их устную и </a:t>
            </a:r>
            <a:r>
              <a:rPr lang="ru-RU" dirty="0"/>
              <a:t>письменную речь, находчивость и смекалку</a:t>
            </a:r>
            <a:r>
              <a:rPr lang="ru-RU" dirty="0" smtClean="0"/>
              <a:t>;</a:t>
            </a:r>
          </a:p>
          <a:p>
            <a:r>
              <a:rPr lang="ru-RU" dirty="0" smtClean="0"/>
              <a:t> </a:t>
            </a:r>
            <a:r>
              <a:rPr lang="ru-RU" dirty="0"/>
              <a:t>развивать навыки самостоятельной аналитической работы с </a:t>
            </a:r>
            <a:r>
              <a:rPr lang="ru-RU" dirty="0" smtClean="0"/>
              <a:t>художественным текстом.</a:t>
            </a:r>
            <a:endParaRPr lang="ru-RU" dirty="0"/>
          </a:p>
          <a:p>
            <a:pPr marL="0" indent="0">
              <a:buNone/>
            </a:pPr>
            <a:r>
              <a:rPr lang="ru-RU" b="1" dirty="0"/>
              <a:t>Воспитательные:</a:t>
            </a:r>
          </a:p>
          <a:p>
            <a:r>
              <a:rPr lang="ru-RU" dirty="0"/>
              <a:t> </a:t>
            </a:r>
            <a:r>
              <a:rPr lang="ru-RU" dirty="0" smtClean="0"/>
              <a:t>воспитывать </a:t>
            </a:r>
            <a:r>
              <a:rPr lang="ru-RU" dirty="0"/>
              <a:t>любовь к русской литературе; интерес к историческому прошлому своей </a:t>
            </a:r>
            <a:r>
              <a:rPr lang="ru-RU" dirty="0" smtClean="0"/>
              <a:t>страны.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916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640288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 smtClean="0"/>
              <a:t>Планируемые результаты:</a:t>
            </a:r>
          </a:p>
          <a:p>
            <a:pPr marL="0" indent="0" algn="just">
              <a:buNone/>
            </a:pPr>
            <a:r>
              <a:rPr lang="ru-RU" b="1" dirty="0" smtClean="0"/>
              <a:t>Личностные</a:t>
            </a:r>
            <a:r>
              <a:rPr lang="ru-RU" b="1" dirty="0"/>
              <a:t>: </a:t>
            </a:r>
            <a:r>
              <a:rPr lang="ru-RU" dirty="0"/>
              <a:t>уважительное отношение к литературе; стремление к совершенствованию собственной речи.</a:t>
            </a:r>
            <a:endParaRPr lang="ru-RU" dirty="0" smtClean="0"/>
          </a:p>
          <a:p>
            <a:pPr marL="0" indent="0" algn="just">
              <a:buNone/>
            </a:pPr>
            <a:r>
              <a:rPr lang="ru-RU" b="1" dirty="0" err="1" smtClean="0"/>
              <a:t>Метапредметные</a:t>
            </a:r>
            <a:r>
              <a:rPr lang="ru-RU" b="1" dirty="0" smtClean="0"/>
              <a:t>: </a:t>
            </a:r>
            <a:r>
              <a:rPr lang="ru-RU" dirty="0"/>
              <a:t>умение строить рассуждения, умение высказывать и обосновывать свою точку зрения, </a:t>
            </a:r>
            <a:r>
              <a:rPr lang="ru-RU" dirty="0" smtClean="0"/>
              <a:t>умение </a:t>
            </a:r>
            <a:r>
              <a:rPr lang="ru-RU" dirty="0"/>
              <a:t>излагать содержание прочитанного текста, умение оценивать правильность выполнения учебной задачи.</a:t>
            </a:r>
            <a:endParaRPr lang="ru-RU" dirty="0" smtClean="0"/>
          </a:p>
          <a:p>
            <a:pPr marL="0" indent="0" algn="just">
              <a:buNone/>
            </a:pPr>
            <a:r>
              <a:rPr lang="ru-RU" b="1" dirty="0"/>
              <a:t>Предметные: </a:t>
            </a:r>
            <a:r>
              <a:rPr lang="ru-RU" dirty="0" smtClean="0"/>
              <a:t>умение </a:t>
            </a:r>
            <a:r>
              <a:rPr lang="ru-RU" dirty="0"/>
              <a:t>учащихся анализировать художественный </a:t>
            </a:r>
            <a:r>
              <a:rPr lang="ru-RU" dirty="0" smtClean="0"/>
              <a:t>текст, умение </a:t>
            </a:r>
            <a:r>
              <a:rPr lang="ru-RU" dirty="0"/>
              <a:t>аргументировать свое мнение с опорой на литературное произведение; развитие навыков комментированного чтения.</a:t>
            </a:r>
            <a:endParaRPr lang="ru-RU" dirty="0" smtClean="0"/>
          </a:p>
          <a:p>
            <a:pPr marL="0" indent="0"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983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052736"/>
            <a:ext cx="7437512" cy="4776192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b="1" dirty="0"/>
              <a:t>Оборудование: </a:t>
            </a:r>
            <a:r>
              <a:rPr lang="ru-RU" dirty="0"/>
              <a:t>компьютер, мультимедиа, презентация, портрет А.С. Пушкина, жетоны.</a:t>
            </a:r>
          </a:p>
          <a:p>
            <a:pPr marL="0" indent="0">
              <a:buNone/>
            </a:pPr>
            <a:r>
              <a:rPr lang="ru-RU" dirty="0"/>
              <a:t> </a:t>
            </a:r>
          </a:p>
          <a:p>
            <a:pPr marL="0" indent="0">
              <a:buNone/>
            </a:pPr>
            <a:r>
              <a:rPr lang="ru-RU" dirty="0"/>
              <a:t>Класс разделен на две </a:t>
            </a:r>
            <a:r>
              <a:rPr lang="ru-RU" dirty="0" smtClean="0"/>
              <a:t>команды: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·         «</a:t>
            </a:r>
            <a:r>
              <a:rPr lang="ru-RU" dirty="0" err="1"/>
              <a:t>Белогорская</a:t>
            </a:r>
            <a:r>
              <a:rPr lang="ru-RU" dirty="0"/>
              <a:t> крепость»</a:t>
            </a:r>
          </a:p>
          <a:p>
            <a:pPr marL="0" indent="0">
              <a:buNone/>
            </a:pPr>
            <a:r>
              <a:rPr lang="ru-RU" dirty="0"/>
              <a:t>·         «Царское село»</a:t>
            </a:r>
          </a:p>
          <a:p>
            <a:pPr marL="0" indent="0">
              <a:buNone/>
            </a:pP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304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640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1. Организационный </a:t>
            </a:r>
            <a:r>
              <a:rPr lang="ru-RU" b="1" dirty="0" smtClean="0"/>
              <a:t>момент.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 </a:t>
            </a:r>
            <a:r>
              <a:rPr lang="ru-RU" b="1" dirty="0" smtClean="0"/>
              <a:t>2</a:t>
            </a:r>
            <a:r>
              <a:rPr lang="ru-RU" b="1" dirty="0"/>
              <a:t>. Слово </a:t>
            </a:r>
            <a:r>
              <a:rPr lang="ru-RU" b="1" dirty="0" smtClean="0"/>
              <a:t>учителя.</a:t>
            </a:r>
            <a:endParaRPr lang="ru-RU" b="1" dirty="0"/>
          </a:p>
          <a:p>
            <a:pPr marL="0" indent="0">
              <a:buNone/>
            </a:pPr>
            <a:r>
              <a:rPr lang="ru-RU" dirty="0"/>
              <a:t> М</a:t>
            </a:r>
            <a:r>
              <a:rPr lang="ru-RU" dirty="0" smtClean="0"/>
              <a:t>ы </a:t>
            </a:r>
            <a:r>
              <a:rPr lang="ru-RU" dirty="0"/>
              <a:t>прочли последнее большое произведение Пушкина, которое было завершено 19 октября 1836 года. На этот день как раз приходилась очередная, притом особенно торжественная, </a:t>
            </a:r>
            <a:r>
              <a:rPr lang="ru-RU" dirty="0" smtClean="0"/>
              <a:t>20-летняя </a:t>
            </a:r>
            <a:r>
              <a:rPr lang="ru-RU" dirty="0"/>
              <a:t>годовщина открытия Лицея – последняя, на которой присутствовал Пушкин.</a:t>
            </a:r>
          </a:p>
          <a:p>
            <a:pPr marL="0" indent="0">
              <a:buNone/>
            </a:pPr>
            <a:r>
              <a:rPr lang="ru-RU" dirty="0"/>
              <a:t>   И мы с особым вниманием вглядываемся в его последние стихи, письма, отыскивая в них сокровенный смысл, и в этом отношении «Капитанская дочка» - удивительное произведение.</a:t>
            </a:r>
          </a:p>
          <a:p>
            <a:pPr marL="0" indent="0">
              <a:buNone/>
            </a:pPr>
            <a:r>
              <a:rPr lang="ru-RU" dirty="0"/>
              <a:t>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704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8563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/>
              <a:t>Эпиграфом к нашему уроку являются слова </a:t>
            </a:r>
            <a:r>
              <a:rPr lang="ru-RU" sz="3200" dirty="0" smtClean="0"/>
              <a:t>Н.В. Гоголя:</a:t>
            </a:r>
          </a:p>
          <a:p>
            <a:pPr marL="0" indent="0">
              <a:buNone/>
            </a:pPr>
            <a:endParaRPr lang="ru-RU" sz="3200" dirty="0" smtClean="0"/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sz="2800" b="1" i="1" dirty="0" smtClean="0"/>
              <a:t>«В </a:t>
            </a:r>
            <a:r>
              <a:rPr lang="ru-RU" sz="2800" b="1" i="1" dirty="0"/>
              <a:t>«Капитанской дочке» всё не </a:t>
            </a:r>
            <a:r>
              <a:rPr lang="ru-RU" sz="2800" b="1" i="1" dirty="0" smtClean="0"/>
              <a:t>только самая </a:t>
            </a:r>
            <a:r>
              <a:rPr lang="ru-RU" sz="2800" b="1" i="1" dirty="0"/>
              <a:t>правда, но ещё как бы </a:t>
            </a:r>
            <a:r>
              <a:rPr lang="ru-RU" sz="2800" b="1" i="1" dirty="0" smtClean="0"/>
              <a:t>лучше её».</a:t>
            </a:r>
            <a:endParaRPr lang="ru-RU" sz="2800" b="1" i="1" dirty="0"/>
          </a:p>
          <a:p>
            <a:pPr marL="0" indent="0">
              <a:buNone/>
            </a:pPr>
            <a:endParaRPr lang="ru-RU" sz="3200" dirty="0" smtClean="0"/>
          </a:p>
          <a:p>
            <a:pPr marL="0" indent="0">
              <a:buNone/>
            </a:pPr>
            <a:r>
              <a:rPr lang="ru-RU" sz="3200" dirty="0" smtClean="0"/>
              <a:t>Как </a:t>
            </a:r>
            <a:r>
              <a:rPr lang="ru-RU" sz="3200" dirty="0"/>
              <a:t>вы понимаете его слова?</a:t>
            </a:r>
          </a:p>
          <a:p>
            <a:pPr marL="0" indent="0">
              <a:buNone/>
            </a:pPr>
            <a:r>
              <a:rPr lang="ru-RU" dirty="0"/>
              <a:t>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323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8563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Слово </a:t>
            </a:r>
            <a:r>
              <a:rPr lang="ru-RU" b="1" dirty="0" smtClean="0"/>
              <a:t>учителя</a:t>
            </a:r>
          </a:p>
          <a:p>
            <a:pPr marL="0" indent="0">
              <a:buNone/>
            </a:pPr>
            <a:r>
              <a:rPr lang="ru-RU" dirty="0" smtClean="0"/>
              <a:t> </a:t>
            </a:r>
          </a:p>
          <a:p>
            <a:pPr marL="0" indent="0">
              <a:buNone/>
            </a:pPr>
            <a:r>
              <a:rPr lang="ru-RU" dirty="0" smtClean="0"/>
              <a:t>Наш </a:t>
            </a:r>
            <a:r>
              <a:rPr lang="ru-RU" dirty="0"/>
              <a:t>урок мы проведём в форме игры, проверим знание текста художественного произведения, </a:t>
            </a:r>
            <a:r>
              <a:rPr lang="ru-RU" dirty="0" smtClean="0"/>
              <a:t>умение </a:t>
            </a:r>
            <a:r>
              <a:rPr lang="ru-RU" dirty="0"/>
              <a:t>анализировать тот или иной эпизод, </a:t>
            </a:r>
            <a:r>
              <a:rPr lang="ru-RU" dirty="0" smtClean="0"/>
              <a:t>умение слушать </a:t>
            </a:r>
            <a:r>
              <a:rPr lang="ru-RU" dirty="0"/>
              <a:t>своих товарищей и </a:t>
            </a:r>
            <a:r>
              <a:rPr lang="ru-RU" dirty="0" smtClean="0"/>
              <a:t>приходить </a:t>
            </a:r>
            <a:r>
              <a:rPr lang="ru-RU" dirty="0"/>
              <a:t>к единому мнению.</a:t>
            </a:r>
          </a:p>
          <a:p>
            <a:pPr marL="0" indent="0">
              <a:buNone/>
            </a:pPr>
            <a:r>
              <a:rPr lang="ru-RU" dirty="0"/>
              <a:t>Для этого </a:t>
            </a:r>
            <a:r>
              <a:rPr lang="ru-RU" dirty="0" smtClean="0"/>
              <a:t>разделим класс </a:t>
            </a:r>
            <a:r>
              <a:rPr lang="ru-RU" dirty="0"/>
              <a:t>на 2 </a:t>
            </a:r>
            <a:r>
              <a:rPr lang="ru-RU" dirty="0" smtClean="0"/>
              <a:t>команды: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1) Царское село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2) </a:t>
            </a:r>
            <a:r>
              <a:rPr lang="ru-RU" dirty="0" err="1" smtClean="0"/>
              <a:t>Белогорская</a:t>
            </a:r>
            <a:r>
              <a:rPr lang="ru-RU" dirty="0" smtClean="0"/>
              <a:t> </a:t>
            </a:r>
            <a:r>
              <a:rPr lang="ru-RU" dirty="0"/>
              <a:t>крепость</a:t>
            </a:r>
          </a:p>
          <a:p>
            <a:pPr marL="0" indent="0">
              <a:buNone/>
            </a:pPr>
            <a:r>
              <a:rPr lang="ru-RU" dirty="0"/>
              <a:t> </a:t>
            </a:r>
          </a:p>
          <a:p>
            <a:pPr marL="0" indent="0">
              <a:buNone/>
            </a:pPr>
            <a:r>
              <a:rPr lang="ru-RU" dirty="0"/>
              <a:t>Что связано с названием вашей команды</a:t>
            </a:r>
            <a:r>
              <a:rPr lang="ru-RU" dirty="0" smtClean="0"/>
              <a:t>?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910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242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/>
              <a:t>Известный историк В.О</a:t>
            </a:r>
            <a:r>
              <a:rPr lang="ru-RU" sz="3200" dirty="0" smtClean="0"/>
              <a:t>. Ключевский </a:t>
            </a:r>
            <a:r>
              <a:rPr lang="ru-RU" sz="3200" dirty="0"/>
              <a:t>отмечал, что в «Капитанской дочке» больше истории, нежели в «Истории Пугачевского бунта». Созданию исторического колорита во многом способствует использование устаревших слов</a:t>
            </a:r>
            <a:r>
              <a:rPr lang="ru-RU" sz="3200" dirty="0" smtClean="0"/>
              <a:t>.</a:t>
            </a:r>
          </a:p>
          <a:p>
            <a:pPr marL="0" indent="0">
              <a:buNone/>
            </a:pPr>
            <a:r>
              <a:rPr lang="ru-RU" sz="3200" dirty="0" smtClean="0"/>
              <a:t>Как думаете, с чем будет связано ваше первое задание?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6234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9172552"/>
              </p:ext>
            </p:extLst>
          </p:nvPr>
        </p:nvGraphicFramePr>
        <p:xfrm>
          <a:off x="395536" y="908720"/>
          <a:ext cx="82296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226824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 задание. Объясните лексическое значение слов.</a:t>
                      </a:r>
                      <a:endParaRPr lang="ru-RU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 команда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2 команда</a:t>
                      </a:r>
                      <a:endParaRPr lang="ru-RU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Челобитье (прошение)</a:t>
                      </a:r>
                    </a:p>
                    <a:p>
                      <a:r>
                        <a:rPr lang="ru-RU" sz="2400" dirty="0" smtClean="0"/>
                        <a:t>Фортеция (крепость)</a:t>
                      </a:r>
                    </a:p>
                    <a:p>
                      <a:r>
                        <a:rPr lang="ru-RU" sz="2400" dirty="0" smtClean="0"/>
                        <a:t>Лазутчик (разведчик)</a:t>
                      </a:r>
                    </a:p>
                    <a:p>
                      <a:r>
                        <a:rPr lang="ru-RU" sz="2400" dirty="0" smtClean="0"/>
                        <a:t>Напасти (беды)</a:t>
                      </a:r>
                    </a:p>
                    <a:p>
                      <a:r>
                        <a:rPr lang="ru-RU" sz="2400" dirty="0" smtClean="0"/>
                        <a:t>Кибитка (крытая повозка)</a:t>
                      </a:r>
                    </a:p>
                    <a:p>
                      <a:r>
                        <a:rPr lang="ru-RU" sz="2400" dirty="0" smtClean="0"/>
                        <a:t>Облучок (сиденье для кучера в повозке)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Оказия (случай)</a:t>
                      </a:r>
                    </a:p>
                    <a:p>
                      <a:r>
                        <a:rPr lang="ru-RU" sz="2400" dirty="0" smtClean="0"/>
                        <a:t>Жаловать (награждать, дарить)</a:t>
                      </a:r>
                    </a:p>
                    <a:p>
                      <a:r>
                        <a:rPr lang="ru-RU" sz="2400" dirty="0" smtClean="0"/>
                        <a:t>Супостат (враг)</a:t>
                      </a:r>
                    </a:p>
                    <a:p>
                      <a:r>
                        <a:rPr lang="ru-RU" sz="2400" dirty="0" smtClean="0"/>
                        <a:t>Пенять (укорять)</a:t>
                      </a:r>
                    </a:p>
                    <a:p>
                      <a:r>
                        <a:rPr lang="ru-RU" sz="2400" dirty="0" smtClean="0"/>
                        <a:t>Камзол (мужская одежда)</a:t>
                      </a:r>
                    </a:p>
                    <a:p>
                      <a:r>
                        <a:rPr lang="ru-RU" sz="2400" dirty="0" smtClean="0"/>
                        <a:t>Погребец (дорожный сундучок для посуды и еды)</a:t>
                      </a:r>
                    </a:p>
                    <a:p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9552" y="5877272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1 балл за каждый правильный ответ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940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сность">
  <a:themeElements>
    <a:clrScheme name="Ясно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115</TotalTime>
  <Words>1088</Words>
  <Application>Microsoft Office PowerPoint</Application>
  <PresentationFormat>Экран (4:3)</PresentationFormat>
  <Paragraphs>108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Ясность</vt:lpstr>
      <vt:lpstr>урок- игра по повести (роману) А.С.Пушкина  «Капитанская дочка»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 задание. Давайте вспомним страницы повести. Какие эпизоды из повести изображены на этих иллюстрациях.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Итоги урока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урок- игра по повести (роману) А.С.Пушкина  «Капитанская дочка»</dc:title>
  <dc:creator>Вероника Абдрахманова</dc:creator>
  <cp:lastModifiedBy>Вероника Абдрахманова</cp:lastModifiedBy>
  <cp:revision>16</cp:revision>
  <dcterms:created xsi:type="dcterms:W3CDTF">2020-06-21T15:19:25Z</dcterms:created>
  <dcterms:modified xsi:type="dcterms:W3CDTF">2023-11-27T15:45:03Z</dcterms:modified>
</cp:coreProperties>
</file>